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00"/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24E12-0B0C-46AD-9E25-C43433CBCC1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5084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D6A8A-A5F4-4912-99C2-46C46015453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6007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D0F31-D2AA-4BC8-96E9-2EF11965AFE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7449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214AD-2A98-49AE-91BE-29F7B7C7DAC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0283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E4B70-0C76-406A-AF11-05EA0991179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84044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81BC1-0EA3-4F2A-A653-E05ED31E8CC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6677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FB04B-40AE-495D-80BF-023483D608A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3024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3559C-3D65-4AE6-B760-36A0230A256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68389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9F4C3-974C-46AB-82BD-AC979584F4D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3722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AC71F-B7F1-4651-94D9-FD68F8719C6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5011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5E3D5-2FB9-426B-830C-DA99455F913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491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67A0DE-255A-449C-A62F-F429148AAB7F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3175"/>
            <a:ext cx="9099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b="1">
                <a:latin typeface="標楷體" pitchFamily="65" charset="-120"/>
                <a:ea typeface="標楷體" pitchFamily="65" charset="-120"/>
              </a:rPr>
              <a:t>五年級　單元十　</a:t>
            </a:r>
            <a:r>
              <a:rPr lang="zh-TW" altLang="zh-TW" b="1">
                <a:latin typeface="標楷體" pitchFamily="65" charset="-120"/>
                <a:ea typeface="標楷體" pitchFamily="65" charset="-120"/>
              </a:rPr>
              <a:t>大自然的樂章</a:t>
            </a:r>
            <a:r>
              <a:rPr lang="zh-TW" altLang="en-US" b="1">
                <a:latin typeface="標楷體" pitchFamily="65" charset="-120"/>
                <a:ea typeface="標楷體" pitchFamily="65" charset="-120"/>
              </a:rPr>
              <a:t>　　　　　　　　　　　　　  　</a:t>
            </a:r>
            <a:r>
              <a:rPr lang="en-US" altLang="zh-TW" b="1">
                <a:latin typeface="標楷體" pitchFamily="65" charset="-120"/>
                <a:ea typeface="標楷體" pitchFamily="65" charset="-120"/>
              </a:rPr>
              <a:t>©</a:t>
            </a:r>
            <a:r>
              <a:rPr lang="zh-TW" altLang="en-US" b="1">
                <a:latin typeface="標楷體" pitchFamily="65" charset="-120"/>
                <a:ea typeface="標楷體" pitchFamily="65" charset="-120"/>
              </a:rPr>
              <a:t>牛津大學出版社 </a:t>
            </a:r>
            <a:r>
              <a:rPr lang="en-US" altLang="zh-TW" b="1">
                <a:latin typeface="標楷體" pitchFamily="65" charset="-120"/>
                <a:ea typeface="標楷體" pitchFamily="65" charset="-120"/>
              </a:rPr>
              <a:t>2011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C900293496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860800"/>
            <a:ext cx="2673350" cy="239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4572000" y="2060575"/>
            <a:ext cx="4248150" cy="2662238"/>
          </a:xfrm>
          <a:prstGeom prst="wedgeEllipseCallout">
            <a:avLst>
              <a:gd name="adj1" fmla="val -39389"/>
              <a:gd name="adj2" fmla="val 58588"/>
            </a:avLst>
          </a:prstGeom>
          <a:solidFill>
            <a:srgbClr val="339966">
              <a:alpha val="75000"/>
            </a:srgbClr>
          </a:solidFill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TW" altLang="en-US" sz="7200" b="1">
                <a:ea typeface="標楷體" pitchFamily="65" charset="-120"/>
              </a:rPr>
              <a:t>擬聲詞</a:t>
            </a:r>
          </a:p>
        </p:txBody>
      </p:sp>
      <p:pic>
        <p:nvPicPr>
          <p:cNvPr id="3079" name="Picture 7" descr="3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113"/>
            <a:ext cx="1368425" cy="364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620713"/>
            <a:ext cx="1793875" cy="145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116013" y="2349500"/>
            <a:ext cx="3609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28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rPr>
              <a:t>配合：語文基礎知識</a:t>
            </a:r>
            <a:endParaRPr lang="zh-TW" altLang="en-US" sz="2800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MC90030407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581525"/>
            <a:ext cx="1873250" cy="116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1763713" y="476250"/>
            <a:ext cx="7129462" cy="4897438"/>
          </a:xfrm>
          <a:prstGeom prst="ellipse">
            <a:avLst/>
          </a:prstGeom>
          <a:solidFill>
            <a:srgbClr val="FF6600">
              <a:alpha val="60001"/>
            </a:srgbClr>
          </a:solidFill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Tx/>
              <a:buChar char="•"/>
            </a:pPr>
            <a:r>
              <a:rPr lang="zh-TW" altLang="en-US" sz="2600" b="1">
                <a:ea typeface="標楷體" pitchFamily="65" charset="-120"/>
              </a:rPr>
              <a:t>擬聲詞是</a:t>
            </a:r>
            <a:r>
              <a:rPr lang="zh-TW" altLang="en-US" sz="2600" b="1">
                <a:solidFill>
                  <a:srgbClr val="008000"/>
                </a:solidFill>
                <a:ea typeface="標楷體" pitchFamily="65" charset="-120"/>
              </a:rPr>
              <a:t>模擬人、事、物聲音</a:t>
            </a:r>
          </a:p>
          <a:p>
            <a:r>
              <a:rPr lang="zh-TW" altLang="en-US" sz="2600" b="1">
                <a:solidFill>
                  <a:srgbClr val="008000"/>
                </a:solidFill>
                <a:ea typeface="標楷體" pitchFamily="65" charset="-120"/>
              </a:rPr>
              <a:t>    </a:t>
            </a:r>
            <a:r>
              <a:rPr lang="zh-TW" altLang="en-US" sz="2600" b="1">
                <a:ea typeface="標楷體" pitchFamily="65" charset="-120"/>
              </a:rPr>
              <a:t>的詞語。它不僅記錄聲音，還　　　　　　　</a:t>
            </a:r>
          </a:p>
          <a:p>
            <a:r>
              <a:rPr lang="zh-TW" altLang="en-US" sz="2600" b="1">
                <a:ea typeface="標楷體" pitchFamily="65" charset="-120"/>
              </a:rPr>
              <a:t>　有描繪的作用，能把描繪的對　　　　</a:t>
            </a:r>
          </a:p>
          <a:p>
            <a:r>
              <a:rPr lang="zh-TW" altLang="en-US" sz="2600" b="1">
                <a:ea typeface="標楷體" pitchFamily="65" charset="-120"/>
              </a:rPr>
              <a:t>　象表現得活靈活現。</a:t>
            </a:r>
          </a:p>
          <a:p>
            <a:pPr>
              <a:buFontTx/>
              <a:buChar char="•"/>
            </a:pPr>
            <a:r>
              <a:rPr lang="zh-TW" altLang="en-US" sz="2600" b="1">
                <a:ea typeface="標楷體" pitchFamily="65" charset="-120"/>
              </a:rPr>
              <a:t>相同的事物配上不同的擬聲　　　　　</a:t>
            </a:r>
          </a:p>
          <a:p>
            <a:r>
              <a:rPr lang="zh-TW" altLang="en-US" sz="2600" b="1">
                <a:ea typeface="標楷體" pitchFamily="65" charset="-120"/>
              </a:rPr>
              <a:t>　詞，可以</a:t>
            </a:r>
            <a:r>
              <a:rPr lang="zh-TW" altLang="en-US" sz="2600" b="1">
                <a:solidFill>
                  <a:srgbClr val="008000"/>
                </a:solidFill>
                <a:ea typeface="標楷體" pitchFamily="65" charset="-120"/>
              </a:rPr>
              <a:t>形容不同的狀態</a:t>
            </a:r>
            <a:r>
              <a:rPr lang="zh-TW" altLang="en-US" sz="2600" b="1">
                <a:ea typeface="標楷體" pitchFamily="65" charset="-12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05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uiExpand="1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765175"/>
            <a:ext cx="1871663" cy="174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2700338" y="620713"/>
            <a:ext cx="5832475" cy="1436687"/>
          </a:xfrm>
          <a:prstGeom prst="wedgeRectCallout">
            <a:avLst>
              <a:gd name="adj1" fmla="val -56421"/>
              <a:gd name="adj2" fmla="val 17736"/>
            </a:avLst>
          </a:prstGeom>
          <a:solidFill>
            <a:srgbClr val="FFCC99">
              <a:alpha val="7800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TW" altLang="en-US" sz="3600" b="1">
                <a:ea typeface="標楷體" pitchFamily="65" charset="-120"/>
              </a:rPr>
              <a:t>以下有兩個擬聲詞的例子：</a:t>
            </a:r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1187450" y="2349500"/>
            <a:ext cx="6769100" cy="2185988"/>
            <a:chOff x="748" y="1480"/>
            <a:chExt cx="4264" cy="1377"/>
          </a:xfrm>
        </p:grpSpPr>
        <p:pic>
          <p:nvPicPr>
            <p:cNvPr id="7172" name="Picture 4" descr="MC900304775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" y="1480"/>
              <a:ext cx="721" cy="1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1474" y="1933"/>
              <a:ext cx="3538" cy="907"/>
            </a:xfrm>
            <a:prstGeom prst="rect">
              <a:avLst/>
            </a:prstGeom>
            <a:solidFill>
              <a:schemeClr val="folHlink">
                <a:alpha val="89999"/>
              </a:schemeClr>
            </a:solidFill>
            <a:ln w="381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r>
                <a:rPr lang="en-US" altLang="zh-TW" sz="2400" b="1">
                  <a:latin typeface="標楷體" pitchFamily="65" charset="-120"/>
                  <a:ea typeface="標楷體" pitchFamily="65" charset="-120"/>
                </a:rPr>
                <a:t>1 </a:t>
              </a:r>
              <a:r>
                <a:rPr lang="zh-TW" altLang="en-US" sz="2400" b="1">
                  <a:latin typeface="標楷體" pitchFamily="65" charset="-120"/>
                  <a:ea typeface="標楷體" pitchFamily="65" charset="-120"/>
                </a:rPr>
                <a:t>　</a:t>
              </a:r>
              <a:r>
                <a:rPr lang="zh-TW" altLang="en-US" sz="2400" b="1">
                  <a:solidFill>
                    <a:srgbClr val="CC3300"/>
                  </a:solidFill>
                  <a:latin typeface="標楷體" pitchFamily="65" charset="-120"/>
                  <a:ea typeface="標楷體" pitchFamily="65" charset="-120"/>
                </a:rPr>
                <a:t>刷刷</a:t>
              </a:r>
              <a:r>
                <a:rPr lang="zh-TW" altLang="en-US" sz="2400" b="1">
                  <a:latin typeface="標楷體" pitchFamily="65" charset="-120"/>
                  <a:ea typeface="標楷體" pitchFamily="65" charset="-120"/>
                </a:rPr>
                <a:t>大雨把地面沖洗得乾乾淨淨。</a:t>
              </a:r>
            </a:p>
            <a:p>
              <a:r>
                <a:rPr lang="zh-TW" altLang="en-US" sz="2400" b="1">
                  <a:latin typeface="標楷體" pitchFamily="65" charset="-120"/>
                  <a:ea typeface="標楷體" pitchFamily="65" charset="-120"/>
                </a:rPr>
                <a:t>　「刷刷」形容雨很大，給人很有力量</a:t>
              </a:r>
            </a:p>
            <a:p>
              <a:r>
                <a:rPr lang="zh-TW" altLang="en-US" sz="2400" b="1">
                  <a:latin typeface="標楷體" pitchFamily="65" charset="-120"/>
                  <a:ea typeface="標楷體" pitchFamily="65" charset="-120"/>
                </a:rPr>
                <a:t>　的感覺。</a:t>
              </a:r>
            </a:p>
            <a:p>
              <a:endParaRPr lang="en-US" altLang="zh-TW" b="1"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7177" name="Group 9"/>
          <p:cNvGrpSpPr>
            <a:grpSpLocks/>
          </p:cNvGrpSpPr>
          <p:nvPr/>
        </p:nvGrpSpPr>
        <p:grpSpPr bwMode="auto">
          <a:xfrm>
            <a:off x="1476375" y="4652963"/>
            <a:ext cx="7388225" cy="1565275"/>
            <a:chOff x="930" y="2931"/>
            <a:chExt cx="4654" cy="986"/>
          </a:xfrm>
        </p:grpSpPr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930" y="2976"/>
              <a:ext cx="3628" cy="862"/>
            </a:xfrm>
            <a:prstGeom prst="rect">
              <a:avLst/>
            </a:prstGeom>
            <a:solidFill>
              <a:srgbClr val="00CCFF">
                <a:alpha val="64000"/>
              </a:srgbClr>
            </a:solidFill>
            <a:ln w="381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 altLang="zh-TW" sz="2400" b="1">
                  <a:latin typeface="標楷體" pitchFamily="65" charset="-120"/>
                  <a:ea typeface="標楷體" pitchFamily="65" charset="-120"/>
                </a:rPr>
                <a:t>2</a:t>
              </a:r>
              <a:r>
                <a:rPr lang="zh-TW" altLang="en-US" sz="2400" b="1">
                  <a:latin typeface="標楷體" pitchFamily="65" charset="-120"/>
                  <a:ea typeface="標楷體" pitchFamily="65" charset="-120"/>
                </a:rPr>
                <a:t>　這雨已經</a:t>
              </a:r>
              <a:r>
                <a:rPr lang="zh-TW" altLang="en-US" sz="2400" b="1">
                  <a:solidFill>
                    <a:srgbClr val="CC3300"/>
                  </a:solidFill>
                  <a:latin typeface="標楷體" pitchFamily="65" charset="-120"/>
                  <a:ea typeface="標楷體" pitchFamily="65" charset="-120"/>
                </a:rPr>
                <a:t>淅淅瀝瀝</a:t>
              </a:r>
              <a:r>
                <a:rPr lang="zh-TW" altLang="en-US" sz="2400" b="1">
                  <a:latin typeface="標楷體" pitchFamily="65" charset="-120"/>
                  <a:ea typeface="標楷體" pitchFamily="65" charset="-120"/>
                </a:rPr>
                <a:t>地下了好多天。</a:t>
              </a:r>
            </a:p>
            <a:p>
              <a:r>
                <a:rPr lang="zh-TW" altLang="en-US" sz="2400" b="1">
                  <a:latin typeface="標楷體" pitchFamily="65" charset="-120"/>
                  <a:ea typeface="標楷體" pitchFamily="65" charset="-120"/>
                </a:rPr>
                <a:t>「淅淅瀝瀝」形容雨不大，但連綿不絕，有些煩人。</a:t>
              </a:r>
            </a:p>
          </p:txBody>
        </p:sp>
        <p:pic>
          <p:nvPicPr>
            <p:cNvPr id="7175" name="Picture 7" descr="MC900334496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4" y="2931"/>
              <a:ext cx="980" cy="9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圖片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981075"/>
            <a:ext cx="6337300" cy="448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323850" y="1196975"/>
            <a:ext cx="3529013" cy="5359400"/>
          </a:xfrm>
          <a:prstGeom prst="foldedCorner">
            <a:avLst>
              <a:gd name="adj" fmla="val 12500"/>
            </a:avLst>
          </a:prstGeom>
          <a:solidFill>
            <a:srgbClr val="FFFF00">
              <a:alpha val="81000"/>
            </a:srgbClr>
          </a:solidFill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endParaRPr lang="en-US" altLang="zh-TW" sz="2800" b="1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b="1">
                <a:latin typeface="標楷體" pitchFamily="65" charset="-120"/>
                <a:ea typeface="標楷體" pitchFamily="65" charset="-120"/>
              </a:rPr>
              <a:t>1 </a:t>
            </a:r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小孩＿＿＿的大聲　　　　</a:t>
            </a:r>
          </a:p>
          <a:p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　哭喊着。</a:t>
            </a:r>
          </a:p>
          <a:p>
            <a:endParaRPr lang="zh-TW" altLang="en-US" sz="2800" b="1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b="1">
                <a:latin typeface="標楷體" pitchFamily="65" charset="-120"/>
                <a:ea typeface="標楷體" pitchFamily="65" charset="-120"/>
              </a:rPr>
              <a:t>2 </a:t>
            </a:r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雨</a:t>
            </a:r>
            <a:r>
              <a:rPr lang="zh-TW" altLang="en-US" b="1"/>
              <a:t>＿＿＿</a:t>
            </a:r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地下着。</a:t>
            </a:r>
          </a:p>
          <a:p>
            <a:endParaRPr lang="zh-TW" altLang="en-US" sz="2800" b="1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b="1">
                <a:latin typeface="標楷體" pitchFamily="65" charset="-120"/>
                <a:ea typeface="標楷體" pitchFamily="65" charset="-120"/>
              </a:rPr>
              <a:t>3 </a:t>
            </a:r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遠處傳來</a:t>
            </a:r>
            <a:r>
              <a:rPr lang="zh-TW" altLang="en-US" b="1"/>
              <a:t>＿＿＿</a:t>
            </a:r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的水　　　　</a:t>
            </a:r>
          </a:p>
          <a:p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　聲。</a:t>
            </a:r>
          </a:p>
          <a:p>
            <a:endParaRPr lang="zh-TW" altLang="en-US" sz="2800" b="1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b="1">
                <a:latin typeface="標楷體" pitchFamily="65" charset="-120"/>
                <a:ea typeface="標楷體" pitchFamily="65" charset="-120"/>
              </a:rPr>
              <a:t>4 </a:t>
            </a:r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弟弟被</a:t>
            </a:r>
            <a:r>
              <a:rPr lang="zh-TW" altLang="en-US" b="1"/>
              <a:t>＿＿＿</a:t>
            </a:r>
            <a:r>
              <a:rPr lang="zh-TW" altLang="en-US"/>
              <a:t> </a:t>
            </a:r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的雷聲　</a:t>
            </a:r>
          </a:p>
          <a:p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　嚇倒了。</a:t>
            </a:r>
            <a:endParaRPr lang="zh-TW" altLang="en-US" sz="2800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4067175" y="2708275"/>
            <a:ext cx="3025775" cy="3927475"/>
          </a:xfrm>
          <a:prstGeom prst="foldedCorner">
            <a:avLst>
              <a:gd name="adj" fmla="val 12500"/>
            </a:avLst>
          </a:prstGeom>
          <a:solidFill>
            <a:srgbClr val="008000">
              <a:alpha val="69000"/>
            </a:srgbClr>
          </a:solidFill>
          <a:ln w="3810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altLang="zh-TW" sz="3200" b="1">
                <a:latin typeface="標楷體" pitchFamily="65" charset="-120"/>
                <a:ea typeface="標楷體" pitchFamily="65" charset="-120"/>
              </a:rPr>
              <a:t>A </a:t>
            </a:r>
            <a:r>
              <a:rPr lang="zh-TW" altLang="en-US" sz="3200" b="1">
                <a:latin typeface="標楷體" pitchFamily="65" charset="-120"/>
                <a:ea typeface="標楷體" pitchFamily="65" charset="-120"/>
              </a:rPr>
              <a:t>嘩啦嘩啦</a:t>
            </a:r>
          </a:p>
          <a:p>
            <a:endParaRPr lang="zh-TW" altLang="en-US" sz="3200" b="1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b="1">
                <a:latin typeface="標楷體" pitchFamily="65" charset="-120"/>
                <a:ea typeface="標楷體" pitchFamily="65" charset="-120"/>
              </a:rPr>
              <a:t>B </a:t>
            </a:r>
            <a:r>
              <a:rPr lang="zh-TW" altLang="en-US" sz="3200" b="1">
                <a:latin typeface="標楷體" pitchFamily="65" charset="-120"/>
                <a:ea typeface="標楷體" pitchFamily="65" charset="-120"/>
              </a:rPr>
              <a:t>哇哇</a:t>
            </a:r>
          </a:p>
          <a:p>
            <a:endParaRPr lang="zh-TW" altLang="en-US" sz="3200" b="1">
              <a:latin typeface="標楷體" pitchFamily="65" charset="-120"/>
              <a:ea typeface="標楷體" pitchFamily="65" charset="-120"/>
            </a:endParaRPr>
          </a:p>
          <a:p>
            <a:r>
              <a:rPr lang="en-US" altLang="en-US" sz="3200" b="1">
                <a:latin typeface="標楷體" pitchFamily="65" charset="-120"/>
                <a:ea typeface="標楷體" pitchFamily="65" charset="-120"/>
              </a:rPr>
              <a:t>C </a:t>
            </a:r>
            <a:r>
              <a:rPr lang="zh-TW" altLang="en-US" sz="3200" b="1">
                <a:latin typeface="標楷體" pitchFamily="65" charset="-120"/>
                <a:ea typeface="標楷體" pitchFamily="65" charset="-120"/>
              </a:rPr>
              <a:t>隆隆</a:t>
            </a:r>
          </a:p>
          <a:p>
            <a:endParaRPr lang="zh-TW" altLang="en-US" sz="3200" b="1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b="1">
                <a:latin typeface="標楷體" pitchFamily="65" charset="-120"/>
                <a:ea typeface="標楷體" pitchFamily="65" charset="-120"/>
              </a:rPr>
              <a:t>D </a:t>
            </a:r>
            <a:r>
              <a:rPr lang="zh-TW" altLang="en-US" sz="3200" b="1">
                <a:latin typeface="標楷體" pitchFamily="65" charset="-120"/>
                <a:ea typeface="標楷體" pitchFamily="65" charset="-120"/>
              </a:rPr>
              <a:t>潺潺</a:t>
            </a:r>
          </a:p>
        </p:txBody>
      </p:sp>
      <p:pic>
        <p:nvPicPr>
          <p:cNvPr id="5128" name="Picture 8" descr="MC90034877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765175"/>
            <a:ext cx="7493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5219700" y="620713"/>
            <a:ext cx="3744913" cy="1870075"/>
          </a:xfrm>
          <a:prstGeom prst="wedgeEllipseCallout">
            <a:avLst>
              <a:gd name="adj1" fmla="val -55639"/>
              <a:gd name="adj2" fmla="val 25042"/>
            </a:avLst>
          </a:prstGeom>
          <a:solidFill>
            <a:schemeClr val="hlink">
              <a:alpha val="55000"/>
            </a:schemeClr>
          </a:solidFill>
          <a:ln w="571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zh-TW" altLang="en-US" sz="2400" b="1">
                <a:ea typeface="標楷體" pitchFamily="65" charset="-120"/>
              </a:rPr>
              <a:t>同學們，試把相關的句子和擬聲詞配對起來。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908175" y="1557338"/>
            <a:ext cx="504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>
                <a:solidFill>
                  <a:srgbClr val="FF0000"/>
                </a:solidFill>
                <a:latin typeface="Berlin Sans FB Demi" pitchFamily="34" charset="0"/>
                <a:ea typeface="GungsuhChe" pitchFamily="49" charset="-127"/>
              </a:rPr>
              <a:t>B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331913" y="2852738"/>
            <a:ext cx="504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>
                <a:solidFill>
                  <a:srgbClr val="FF0000"/>
                </a:solidFill>
                <a:latin typeface="Berlin Sans FB Demi" pitchFamily="34" charset="0"/>
                <a:ea typeface="GungsuhChe" pitchFamily="49" charset="-127"/>
              </a:rPr>
              <a:t>A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411413" y="3716338"/>
            <a:ext cx="504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>
                <a:solidFill>
                  <a:srgbClr val="FF0000"/>
                </a:solidFill>
                <a:latin typeface="Berlin Sans FB Demi" pitchFamily="34" charset="0"/>
                <a:ea typeface="GungsuhChe" pitchFamily="49" charset="-127"/>
              </a:rPr>
              <a:t>D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051050" y="4941888"/>
            <a:ext cx="504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>
                <a:solidFill>
                  <a:srgbClr val="FF0000"/>
                </a:solidFill>
                <a:latin typeface="Berlin Sans FB Demi" pitchFamily="34" charset="0"/>
                <a:ea typeface="GungsuhChe" pitchFamily="49" charset="-127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nimBg="1"/>
      <p:bldP spid="5130" grpId="0"/>
      <p:bldP spid="5131" grpId="0"/>
      <p:bldP spid="5132" grpId="0"/>
      <p:bldP spid="5133" grpId="0"/>
    </p:bldLst>
  </p:timing>
</p:sld>
</file>

<file path=ppt/theme/theme1.xml><?xml version="1.0" encoding="utf-8"?>
<a:theme xmlns:a="http://schemas.openxmlformats.org/drawingml/2006/main" name="A510034_lan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A510034_lan</Template>
  <TotalTime>0</TotalTime>
  <Words>69</Words>
  <Application>Microsoft Office PowerPoint</Application>
  <PresentationFormat>如螢幕大小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Arial</vt:lpstr>
      <vt:lpstr>新細明體</vt:lpstr>
      <vt:lpstr>標楷體</vt:lpstr>
      <vt:lpstr>Times New Roman</vt:lpstr>
      <vt:lpstr>Berlin Sans FB Demi</vt:lpstr>
      <vt:lpstr>GungsuhChe</vt:lpstr>
      <vt:lpstr>A510034_lan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HUI, Stanley</dc:creator>
  <cp:lastModifiedBy>HUI, Stanley</cp:lastModifiedBy>
  <cp:revision>1</cp:revision>
  <dcterms:created xsi:type="dcterms:W3CDTF">2016-02-22T09:29:15Z</dcterms:created>
  <dcterms:modified xsi:type="dcterms:W3CDTF">2016-02-22T09:29:37Z</dcterms:modified>
</cp:coreProperties>
</file>